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8" r:id="rId4"/>
    <p:sldId id="272" r:id="rId5"/>
    <p:sldId id="257" r:id="rId6"/>
    <p:sldId id="258" r:id="rId7"/>
    <p:sldId id="259" r:id="rId8"/>
    <p:sldId id="260" r:id="rId9"/>
    <p:sldId id="269" r:id="rId10"/>
    <p:sldId id="261" r:id="rId11"/>
    <p:sldId id="270" r:id="rId12"/>
    <p:sldId id="262" r:id="rId13"/>
    <p:sldId id="263" r:id="rId14"/>
    <p:sldId id="264" r:id="rId15"/>
    <p:sldId id="265" r:id="rId16"/>
    <p:sldId id="267" r:id="rId17"/>
    <p:sldId id="266" r:id="rId18"/>
    <p:sldId id="274" r:id="rId19"/>
    <p:sldId id="275" r:id="rId20"/>
    <p:sldId id="271"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0"/>
        <p:guide pos="383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330" y="1555115"/>
            <a:ext cx="5233035" cy="4608195"/>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4.xml"/><Relationship Id="rId2" Type="http://schemas.openxmlformats.org/officeDocument/2006/relationships/image" Target="../media/image10.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75.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6.xml"/><Relationship Id="rId1"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7.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8.x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9.xml"/><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0.xml"/><Relationship Id="rId2" Type="http://schemas.openxmlformats.org/officeDocument/2006/relationships/image" Target="../media/image18.png"/><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1.xml"/><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2.xml"/><Relationship Id="rId1"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3.xml"/><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6.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7.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8.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9.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0.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1.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3.xml"/><Relationship Id="rId2" Type="http://schemas.openxmlformats.org/officeDocument/2006/relationships/image" Target="../media/image8.pn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p:txBody>
          <a:bodyPr/>
          <a:p>
            <a:r>
              <a:rPr lang="zh-CN" altLang="zh-CN"/>
              <a:t>响应式网页</a:t>
            </a:r>
            <a:r>
              <a:rPr lang="zh-CN" altLang="zh-CN"/>
              <a:t>制作</a:t>
            </a:r>
            <a:endParaRPr lang="zh-CN" altLang="zh-CN"/>
          </a:p>
        </p:txBody>
      </p:sp>
      <p:sp>
        <p:nvSpPr>
          <p:cNvPr id="3" name="副标题 2"/>
          <p:cNvSpPr>
            <a:spLocks noGrp="1"/>
          </p:cNvSpPr>
          <p:nvPr>
            <p:ph type="subTitle" idx="1"/>
            <p:custDataLst>
              <p:tags r:id="rId2"/>
            </p:custDataLst>
          </p:nvPr>
        </p:nvSpPr>
        <p:spPr/>
        <p:txBody>
          <a:bodyPr/>
          <a:p>
            <a:r>
              <a:rPr lang="zh-CN" altLang="en-US"/>
              <a:t>高胜良</a:t>
            </a:r>
            <a:r>
              <a:rPr lang="en-US" altLang="zh-CN"/>
              <a:t> 201843302107</a:t>
            </a:r>
            <a:endParaRPr lang="en-US" altLang="zh-CN"/>
          </a:p>
          <a:p>
            <a:r>
              <a:rPr lang="zh-CN" altLang="en-US"/>
              <a:t>吕循新</a:t>
            </a:r>
            <a:r>
              <a:rPr lang="en-US" altLang="zh-CN"/>
              <a:t> 201843307123</a:t>
            </a:r>
            <a:endParaRPr lang="en-US" altLang="zh-CN"/>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sz="1800" spc="150">
                <a:solidFill>
                  <a:schemeClr val="tx1">
                    <a:lumMod val="65000"/>
                    <a:lumOff val="35000"/>
                  </a:schemeClr>
                </a:solidFill>
                <a:cs typeface="+mn-cs"/>
                <a:sym typeface="+mn-ea"/>
              </a:rPr>
              <a:t>导航栏 Navbar</a:t>
            </a:r>
            <a:br>
              <a:rPr lang="zh-CN" altLang="en-US">
                <a:sym typeface="+mn-ea"/>
              </a:rPr>
            </a:br>
            <a:endParaRPr lang="zh-CN" altLang="en-US"/>
          </a:p>
        </p:txBody>
      </p:sp>
      <p:pic>
        <p:nvPicPr>
          <p:cNvPr id="5" name="图片 5"/>
          <p:cNvPicPr>
            <a:picLocks noChangeAspect="1"/>
          </p:cNvPicPr>
          <p:nvPr/>
        </p:nvPicPr>
        <p:blipFill>
          <a:blip r:embed="rId1"/>
          <a:stretch>
            <a:fillRect/>
          </a:stretch>
        </p:blipFill>
        <p:spPr>
          <a:xfrm>
            <a:off x="608330" y="1214120"/>
            <a:ext cx="10276840" cy="1150620"/>
          </a:xfrm>
          <a:prstGeom prst="rect">
            <a:avLst/>
          </a:prstGeom>
          <a:noFill/>
          <a:ln>
            <a:noFill/>
          </a:ln>
        </p:spPr>
      </p:pic>
      <p:sp>
        <p:nvSpPr>
          <p:cNvPr id="100" name="文本框 99"/>
          <p:cNvSpPr txBox="1"/>
          <p:nvPr/>
        </p:nvSpPr>
        <p:spPr>
          <a:xfrm>
            <a:off x="527050" y="3441065"/>
            <a:ext cx="9999345" cy="368300"/>
          </a:xfrm>
          <a:prstGeom prst="rect">
            <a:avLst/>
          </a:prstGeom>
          <a:noFill/>
          <a:ln w="9525">
            <a:noFill/>
          </a:ln>
        </p:spPr>
        <p:txBody>
          <a:bodyPr wrap="square">
            <a:spAutoFit/>
          </a:bodyPr>
          <a:p>
            <a:pPr indent="0"/>
            <a:r>
              <a:rPr lang="zh-CN" altLang="en-US" sz="1800" b="1" spc="150">
                <a:solidFill>
                  <a:schemeClr val="tx1">
                    <a:lumMod val="65000"/>
                    <a:lumOff val="35000"/>
                  </a:schemeClr>
                </a:solidFill>
                <a:uFillTx/>
                <a:latin typeface="Arial" panose="020B0604020202020204" pitchFamily="34" charset="0"/>
                <a:ea typeface="微软雅黑" panose="020B0503020204020204" pitchFamily="34" charset="-122"/>
              </a:rPr>
              <a:t>超链接按钮add-cart cart-check实现跳转</a:t>
            </a:r>
            <a:endParaRPr lang="zh-CN" altLang="en-US" sz="1800" b="1" spc="150">
              <a:solidFill>
                <a:schemeClr val="tx1">
                  <a:lumMod val="65000"/>
                  <a:lumOff val="35000"/>
                </a:schemeClr>
              </a:solidFill>
              <a:uFillTx/>
              <a:latin typeface="Arial" panose="020B0604020202020204" pitchFamily="34" charset="0"/>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608330" y="4120515"/>
            <a:ext cx="10417810" cy="2399665"/>
          </a:xfrm>
          <a:prstGeom prst="rect">
            <a:avLst/>
          </a:prstGeom>
        </p:spPr>
      </p:pic>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608400" y="719525"/>
            <a:ext cx="10969200" cy="705600"/>
          </a:xfrm>
        </p:spPr>
        <p:txBody>
          <a:bodyPr>
            <a:normAutofit fontScale="90000"/>
          </a:bodyPr>
          <a:p>
            <a:r>
              <a:rPr lang="zh-CN" altLang="en-US">
                <a:sym typeface="+mn-ea"/>
              </a:rPr>
              <a:t>轮播图（Carousel)</a:t>
            </a:r>
            <a:br>
              <a:rPr lang="zh-CN" altLang="en-US"/>
            </a:br>
            <a:br>
              <a:rPr lang="zh-CN" altLang="en-US"/>
            </a:br>
            <a:endParaRPr lang="zh-CN" altLang="en-US"/>
          </a:p>
        </p:txBody>
      </p:sp>
      <p:sp>
        <p:nvSpPr>
          <p:cNvPr id="3" name="内容占位符 2"/>
          <p:cNvSpPr>
            <a:spLocks noGrp="1"/>
          </p:cNvSpPr>
          <p:nvPr>
            <p:ph idx="1"/>
          </p:nvPr>
        </p:nvSpPr>
        <p:spPr>
          <a:xfrm>
            <a:off x="608330" y="1490345"/>
            <a:ext cx="4356100" cy="4759325"/>
          </a:xfrm>
        </p:spPr>
        <p:txBody>
          <a:bodyPr>
            <a:normAutofit lnSpcReduction="10000"/>
          </a:bodyPr>
          <a:p>
            <a:r>
              <a:rPr lang="zh-CN" altLang="en-US">
                <a:sym typeface="+mn-ea"/>
              </a:rPr>
              <a:t>https://getbootstrap.com/docs/4.0/components/carousel/#how-it-works </a:t>
            </a:r>
            <a:endParaRPr lang="zh-CN" altLang="en-US"/>
          </a:p>
          <a:p>
            <a:r>
              <a:rPr lang="zh-CN" altLang="en-US">
                <a:sym typeface="+mn-ea"/>
              </a:rPr>
              <a:t>轮播效果(Carousel)，这是一个循环滚动的幻灯片组件，可以使用文本、图象水平不间断滚动，如同旋转木马一般。该轮播是一个幻灯片循环浏览一系列内容，轮播效果是一个幻灯片效果，使用 CSS 3D 变形转换和一些 JAvaScript 构建一内容循环播放，它适用于一系列图像、文本或自定义标记，还包括对上一个/下一个图的浏览控制和指令支持</a:t>
            </a:r>
            <a:endParaRPr lang="zh-CN" altLang="en-US"/>
          </a:p>
        </p:txBody>
      </p:sp>
      <p:pic>
        <p:nvPicPr>
          <p:cNvPr id="5" name="图片 2"/>
          <p:cNvPicPr>
            <a:picLocks noChangeAspect="1"/>
          </p:cNvPicPr>
          <p:nvPr/>
        </p:nvPicPr>
        <p:blipFill>
          <a:blip r:embed="rId1"/>
          <a:stretch>
            <a:fillRect/>
          </a:stretch>
        </p:blipFill>
        <p:spPr>
          <a:xfrm>
            <a:off x="6119813" y="530225"/>
            <a:ext cx="5267325" cy="1944370"/>
          </a:xfrm>
          <a:prstGeom prst="rect">
            <a:avLst/>
          </a:prstGeom>
          <a:noFill/>
          <a:ln>
            <a:noFill/>
          </a:ln>
        </p:spPr>
      </p:pic>
      <p:pic>
        <p:nvPicPr>
          <p:cNvPr id="6" name="图片 3"/>
          <p:cNvPicPr>
            <a:picLocks noChangeAspect="1"/>
          </p:cNvPicPr>
          <p:nvPr/>
        </p:nvPicPr>
        <p:blipFill>
          <a:blip r:embed="rId2"/>
          <a:stretch>
            <a:fillRect/>
          </a:stretch>
        </p:blipFill>
        <p:spPr>
          <a:xfrm>
            <a:off x="6124893" y="2553653"/>
            <a:ext cx="5267325" cy="1952625"/>
          </a:xfrm>
          <a:prstGeom prst="rect">
            <a:avLst/>
          </a:prstGeom>
          <a:noFill/>
          <a:ln>
            <a:noFill/>
          </a:ln>
        </p:spPr>
      </p:pic>
      <p:pic>
        <p:nvPicPr>
          <p:cNvPr id="7" name="图片 4"/>
          <p:cNvPicPr>
            <a:picLocks noChangeAspect="1"/>
          </p:cNvPicPr>
          <p:nvPr/>
        </p:nvPicPr>
        <p:blipFill>
          <a:blip r:embed="rId3"/>
          <a:stretch>
            <a:fillRect/>
          </a:stretch>
        </p:blipFill>
        <p:spPr>
          <a:xfrm>
            <a:off x="6119813" y="4585970"/>
            <a:ext cx="5272405" cy="1908810"/>
          </a:xfrm>
          <a:prstGeom prst="rect">
            <a:avLst/>
          </a:prstGeom>
          <a:noFill/>
          <a:ln>
            <a:noFill/>
          </a:ln>
        </p:spPr>
      </p:pic>
    </p:spTree>
    <p:custDataLst>
      <p:tags r:id="rId4"/>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562680" y="283280"/>
            <a:ext cx="10969200" cy="705600"/>
          </a:xfrm>
        </p:spPr>
        <p:txBody>
          <a:bodyPr/>
          <a:p>
            <a:r>
              <a:rPr lang="zh-CN" altLang="en-US"/>
              <a:t>栅格系统</a:t>
            </a:r>
            <a:endParaRPr lang="zh-CN" altLang="en-US"/>
          </a:p>
        </p:txBody>
      </p:sp>
      <p:sp>
        <p:nvSpPr>
          <p:cNvPr id="3" name="内容占位符 2"/>
          <p:cNvSpPr>
            <a:spLocks noGrp="1"/>
          </p:cNvSpPr>
          <p:nvPr>
            <p:ph idx="1"/>
          </p:nvPr>
        </p:nvSpPr>
        <p:spPr>
          <a:xfrm>
            <a:off x="513785" y="897310"/>
            <a:ext cx="10969200" cy="4759200"/>
          </a:xfrm>
        </p:spPr>
        <p:txBody>
          <a:bodyPr>
            <a:normAutofit lnSpcReduction="20000"/>
          </a:bodyPr>
          <a:p>
            <a:r>
              <a:rPr lang="zh-CN" altLang="en-US"/>
              <a:t>行必须放置在 .container class 内，以便获得适当的对齐（alignment）和内边距（padding）。使用行来创建列的水平组。内容应该放置在列内，且唯有列可以是行的直接子元素。预定义的网格类，比如 .row 和 .col-xs-4，可用于快速创建网格布局。LESS 混合类可用于更多语义布局。</a:t>
            </a:r>
            <a:endParaRPr lang="zh-CN" altLang="en-US"/>
          </a:p>
          <a:p>
            <a:r>
              <a:rPr lang="zh-CN" altLang="en-US"/>
              <a:t>列通过内边距（padding）来创建列内容之间的间隙。该内边距是通过 .rows 上的外边（margin）取负，表示第一列和最后一列的行偏移。</a:t>
            </a:r>
            <a:endParaRPr lang="zh-CN" altLang="en-US"/>
          </a:p>
          <a:p>
            <a:r>
              <a:rPr lang="zh-CN" altLang="en-US"/>
              <a:t>网格系统是通过指定您想要横跨的十二个可用的列来创建的。例如，要创建三个相等的列，则使用三个 .col-xs-4。</a:t>
            </a:r>
            <a:endParaRPr lang="zh-CN" altLang="en-US"/>
          </a:p>
        </p:txBody>
      </p:sp>
      <p:pic>
        <p:nvPicPr>
          <p:cNvPr id="9" name="图片 9"/>
          <p:cNvPicPr>
            <a:picLocks noChangeAspect="1"/>
          </p:cNvPicPr>
          <p:nvPr/>
        </p:nvPicPr>
        <p:blipFill>
          <a:blip r:embed="rId1"/>
          <a:stretch>
            <a:fillRect/>
          </a:stretch>
        </p:blipFill>
        <p:spPr>
          <a:xfrm>
            <a:off x="562610" y="3520440"/>
            <a:ext cx="10871200" cy="2907665"/>
          </a:xfrm>
          <a:prstGeom prst="rect">
            <a:avLst/>
          </a:prstGeom>
          <a:noFill/>
          <a:ln>
            <a:noFill/>
          </a:ln>
        </p:spPr>
      </p:pic>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card 卡片组件（样式） </a:t>
            </a:r>
            <a:endParaRPr lang="zh-CN" altLang="en-US"/>
          </a:p>
        </p:txBody>
      </p:sp>
      <p:sp>
        <p:nvSpPr>
          <p:cNvPr id="3" name="内容占位符 2"/>
          <p:cNvSpPr>
            <a:spLocks noGrp="1"/>
          </p:cNvSpPr>
          <p:nvPr>
            <p:ph idx="1"/>
          </p:nvPr>
        </p:nvSpPr>
        <p:spPr/>
        <p:txBody>
          <a:bodyPr/>
          <a:p>
            <a:pPr>
              <a:lnSpc>
                <a:spcPct val="100000"/>
              </a:lnSpc>
            </a:pPr>
            <a:r>
              <a:rPr lang="zh-CN" altLang="en-US"/>
              <a:t>https://getbootstrap.com/docs/4.0/components/card/ </a:t>
            </a:r>
            <a:endParaRPr lang="zh-CN" altLang="en-US"/>
          </a:p>
          <a:p>
            <a:pPr>
              <a:lnSpc>
                <a:spcPct val="100000"/>
              </a:lnSpc>
            </a:pPr>
            <a:r>
              <a:rPr lang="zh-CN" altLang="en-US"/>
              <a:t>使用卡片组将卡片呈现为具有相等宽度和高度列的单个附加元素。卡片组从堆叠开始，并用于display: flex;从sm断点开始以统一的尺寸连接。</a:t>
            </a:r>
            <a:endParaRPr lang="zh-CN" altLang="en-US"/>
          </a:p>
          <a:p>
            <a:pPr>
              <a:lnSpc>
                <a:spcPct val="100000"/>
              </a:lnSpc>
            </a:pPr>
            <a:r>
              <a:rPr lang="en-US" altLang="zh-CN"/>
              <a:t>.</a:t>
            </a:r>
            <a:r>
              <a:rPr lang="zh-CN" altLang="en-US"/>
              <a:t>card-img-top 定义一张图片在卡片的顶部</a:t>
            </a:r>
            <a:r>
              <a:rPr lang="en-US" altLang="zh-CN"/>
              <a:t>;</a:t>
            </a:r>
            <a:r>
              <a:rPr lang="zh-CN" altLang="en-US">
                <a:sym typeface="+mn-ea"/>
              </a:rPr>
              <a:t>border-0 移除线条</a:t>
            </a:r>
            <a:endParaRPr lang="zh-CN" altLang="en-US"/>
          </a:p>
          <a:p>
            <a:pPr>
              <a:lnSpc>
                <a:spcPct val="100000"/>
              </a:lnSpc>
            </a:pPr>
            <a:r>
              <a:rPr lang="zh-CN" altLang="en-US"/>
              <a:t>.card-text 定义文字在卡片中</a:t>
            </a:r>
            <a:r>
              <a:rPr lang="en-US" altLang="zh-CN"/>
              <a:t>;</a:t>
            </a:r>
            <a:r>
              <a:rPr lang="zh-CN" altLang="en-US">
                <a:sym typeface="+mn-ea"/>
              </a:rPr>
              <a:t>box-shadow 阴影效果 CSS</a:t>
            </a:r>
            <a:endParaRPr lang="zh-CN" altLang="en-US"/>
          </a:p>
          <a:p>
            <a:pPr marL="0" indent="0">
              <a:buNone/>
            </a:pPr>
            <a:r>
              <a:rPr lang="zh-CN" altLang="en-US"/>
              <a:t> </a:t>
            </a:r>
            <a:endParaRPr lang="zh-CN" altLang="en-US"/>
          </a:p>
          <a:p>
            <a:endParaRPr lang="zh-CN" altLang="en-US"/>
          </a:p>
        </p:txBody>
      </p:sp>
      <p:pic>
        <p:nvPicPr>
          <p:cNvPr id="9" name="图片 9"/>
          <p:cNvPicPr>
            <a:picLocks noChangeAspect="1"/>
          </p:cNvPicPr>
          <p:nvPr/>
        </p:nvPicPr>
        <p:blipFill>
          <a:blip r:embed="rId1"/>
          <a:stretch>
            <a:fillRect/>
          </a:stretch>
        </p:blipFill>
        <p:spPr>
          <a:xfrm>
            <a:off x="688340" y="3602355"/>
            <a:ext cx="10808335" cy="2786380"/>
          </a:xfrm>
          <a:prstGeom prst="rect">
            <a:avLst/>
          </a:prstGeom>
          <a:noFill/>
          <a:ln>
            <a:noFill/>
          </a:ln>
        </p:spPr>
      </p:pic>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面包屑（Breadcrumb）</a:t>
            </a:r>
            <a:endParaRPr lang="zh-CN" altLang="en-US"/>
          </a:p>
        </p:txBody>
      </p:sp>
      <p:sp>
        <p:nvSpPr>
          <p:cNvPr id="3" name="内容占位符 2"/>
          <p:cNvSpPr>
            <a:spLocks noGrp="1"/>
          </p:cNvSpPr>
          <p:nvPr>
            <p:ph idx="1"/>
          </p:nvPr>
        </p:nvSpPr>
        <p:spPr/>
        <p:txBody>
          <a:bodyPr/>
          <a:p>
            <a:r>
              <a:rPr lang="zh-CN" altLang="en-US"/>
              <a:t>面包屑导航（Breadcrumb）用于指示当前页面在导航层级中的位置，并通过 CSS 为各导航条目之间自动添加分隔符。</a:t>
            </a:r>
            <a:endParaRPr lang="zh-CN" altLang="en-US"/>
          </a:p>
        </p:txBody>
      </p:sp>
      <p:pic>
        <p:nvPicPr>
          <p:cNvPr id="10" name="图片 10"/>
          <p:cNvPicPr>
            <a:picLocks noChangeAspect="1"/>
          </p:cNvPicPr>
          <p:nvPr/>
        </p:nvPicPr>
        <p:blipFill>
          <a:blip r:embed="rId1"/>
          <a:stretch>
            <a:fillRect/>
          </a:stretch>
        </p:blipFill>
        <p:spPr>
          <a:xfrm>
            <a:off x="1369060" y="3558540"/>
            <a:ext cx="9170035" cy="1567815"/>
          </a:xfrm>
          <a:prstGeom prst="rect">
            <a:avLst/>
          </a:prstGeom>
          <a:noFill/>
          <a:ln>
            <a:noFill/>
          </a:ln>
        </p:spPr>
      </p:pic>
    </p:spTree>
    <p:custDataLst>
      <p:tags r:id="rId2"/>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图标 Font Awesome</a:t>
            </a:r>
            <a:endParaRPr lang="zh-CN" altLang="en-US"/>
          </a:p>
        </p:txBody>
      </p:sp>
      <p:sp>
        <p:nvSpPr>
          <p:cNvPr id="3" name="内容占位符 2"/>
          <p:cNvSpPr>
            <a:spLocks noGrp="1"/>
          </p:cNvSpPr>
          <p:nvPr>
            <p:ph idx="1"/>
          </p:nvPr>
        </p:nvSpPr>
        <p:spPr/>
        <p:txBody>
          <a:bodyPr/>
          <a:p>
            <a:r>
              <a:rPr lang="zh-CN" altLang="en-US"/>
              <a:t>使用了 Font Awesome 图标 </a:t>
            </a:r>
            <a:endParaRPr lang="zh-CN" altLang="en-US"/>
          </a:p>
          <a:p>
            <a:r>
              <a:rPr lang="zh-CN" altLang="en-US"/>
              <a:t>http://www.fontawesome.com.cn/faicons/ </a:t>
            </a:r>
            <a:endParaRPr lang="zh-CN" altLang="en-US"/>
          </a:p>
          <a:p>
            <a:r>
              <a:rPr lang="zh-CN" altLang="en-US"/>
              <a:t>Font Awesome 字体提供可缩放矢量图标,它可以被定制大小、颜色、阴影以及任何可以用 CSS 的样</a:t>
            </a:r>
            <a:r>
              <a:rPr lang="zh-CN" altLang="en-US"/>
              <a:t>式</a:t>
            </a:r>
            <a:endParaRPr lang="zh-CN" altLang="en-US"/>
          </a:p>
          <a:p>
            <a:endParaRPr lang="zh-CN" altLang="en-US"/>
          </a:p>
          <a:p>
            <a:endParaRPr lang="zh-CN" altLang="en-US"/>
          </a:p>
        </p:txBody>
      </p:sp>
      <p:pic>
        <p:nvPicPr>
          <p:cNvPr id="4" name="图片 3"/>
          <p:cNvPicPr>
            <a:picLocks noChangeAspect="1"/>
          </p:cNvPicPr>
          <p:nvPr/>
        </p:nvPicPr>
        <p:blipFill>
          <a:blip r:embed="rId1"/>
          <a:stretch>
            <a:fillRect/>
          </a:stretch>
        </p:blipFill>
        <p:spPr>
          <a:xfrm>
            <a:off x="1734820" y="3666490"/>
            <a:ext cx="8404225" cy="2583180"/>
          </a:xfrm>
          <a:prstGeom prst="rect">
            <a:avLst/>
          </a:prstGeom>
        </p:spPr>
      </p:pic>
    </p:spTree>
    <p:custDataLst>
      <p:tags r:id="rId2"/>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464185" y="658495"/>
            <a:ext cx="10968990" cy="5691505"/>
          </a:xfrm>
        </p:spPr>
        <p:txBody>
          <a:bodyPr/>
          <a:p>
            <a:r>
              <a:rPr lang="zh-CN" altLang="en-US"/>
              <a:t>联合使用 .table-dark 和 .table-striped 类可以创建黑色的条纹表格：</a:t>
            </a:r>
            <a:endParaRPr lang="zh-CN" altLang="en-US"/>
          </a:p>
          <a:p>
            <a:endParaRPr lang="zh-CN" altLang="en-US"/>
          </a:p>
          <a:p>
            <a:endParaRPr lang="zh-CN" altLang="en-US"/>
          </a:p>
          <a:p>
            <a:endParaRPr lang="zh-CN" altLang="en-US"/>
          </a:p>
          <a:p>
            <a:endParaRPr lang="zh-CN" altLang="en-US"/>
          </a:p>
          <a:p>
            <a:endParaRPr lang="zh-CN" altLang="en-US"/>
          </a:p>
          <a:p>
            <a:endParaRPr lang="zh-CN" altLang="en-US"/>
          </a:p>
          <a:p>
            <a:r>
              <a:rPr lang="zh-CN" altLang="en-US"/>
              <a:t>&lt;progress&gt; 标签标示任务的进度（进程）</a:t>
            </a:r>
            <a:endParaRPr lang="zh-CN" altLang="en-US"/>
          </a:p>
          <a:p>
            <a:endParaRPr lang="zh-CN" altLang="en-US" sz="1200"/>
          </a:p>
        </p:txBody>
      </p:sp>
      <p:pic>
        <p:nvPicPr>
          <p:cNvPr id="11" name="图片 11"/>
          <p:cNvPicPr>
            <a:picLocks noChangeAspect="1"/>
          </p:cNvPicPr>
          <p:nvPr/>
        </p:nvPicPr>
        <p:blipFill>
          <a:blip r:embed="rId1"/>
          <a:stretch>
            <a:fillRect/>
          </a:stretch>
        </p:blipFill>
        <p:spPr>
          <a:xfrm>
            <a:off x="648970" y="1156970"/>
            <a:ext cx="10438765" cy="2839720"/>
          </a:xfrm>
          <a:prstGeom prst="rect">
            <a:avLst/>
          </a:prstGeom>
          <a:noFill/>
          <a:ln>
            <a:noFill/>
          </a:ln>
        </p:spPr>
      </p:pic>
      <p:pic>
        <p:nvPicPr>
          <p:cNvPr id="12" name="图片 12"/>
          <p:cNvPicPr>
            <a:picLocks noChangeAspect="1"/>
          </p:cNvPicPr>
          <p:nvPr/>
        </p:nvPicPr>
        <p:blipFill>
          <a:blip r:embed="rId2"/>
          <a:stretch>
            <a:fillRect/>
          </a:stretch>
        </p:blipFill>
        <p:spPr>
          <a:xfrm>
            <a:off x="730250" y="4987925"/>
            <a:ext cx="10438130" cy="824230"/>
          </a:xfrm>
          <a:prstGeom prst="rect">
            <a:avLst/>
          </a:prstGeom>
          <a:noFill/>
          <a:ln>
            <a:noFill/>
          </a:ln>
        </p:spPr>
      </p:pic>
      <p:sp>
        <p:nvSpPr>
          <p:cNvPr id="4" name="文本框 3"/>
          <p:cNvSpPr txBox="1"/>
          <p:nvPr/>
        </p:nvSpPr>
        <p:spPr>
          <a:xfrm>
            <a:off x="340360" y="4493895"/>
            <a:ext cx="11217275" cy="645160"/>
          </a:xfrm>
          <a:prstGeom prst="rect">
            <a:avLst/>
          </a:prstGeom>
          <a:noFill/>
        </p:spPr>
        <p:txBody>
          <a:bodyPr wrap="square" rtlCol="0">
            <a:spAutoFit/>
          </a:bodyPr>
          <a:p>
            <a:r>
              <a:rPr lang="zh-CN" altLang="en-US">
                <a:sym typeface="+mn-ea"/>
              </a:rPr>
              <a:t>https://getbootstrap.com/docs/4.0/components/progress/</a:t>
            </a:r>
            <a:r>
              <a:rPr lang="en-US" altLang="zh-CN">
                <a:sym typeface="+mn-ea"/>
              </a:rPr>
              <a:t>                                        </a:t>
            </a:r>
            <a:r>
              <a:rPr lang="zh-CN" altLang="en-US">
                <a:sym typeface="+mn-ea"/>
              </a:rPr>
              <a:t>设置宽度 65</a:t>
            </a:r>
            <a:endParaRPr lang="zh-CN" altLang="en-US"/>
          </a:p>
          <a:p>
            <a:endParaRPr lang="zh-CN" altLang="en-US"/>
          </a:p>
        </p:txBody>
      </p:sp>
    </p:spTree>
    <p:custDataLst>
      <p:tags r:id="rId3"/>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12.地图（map）</a:t>
            </a:r>
            <a:endParaRPr lang="zh-CN" altLang="en-US"/>
          </a:p>
        </p:txBody>
      </p:sp>
      <p:pic>
        <p:nvPicPr>
          <p:cNvPr id="6" name="内容占位符 5"/>
          <p:cNvPicPr>
            <a:picLocks noChangeAspect="1"/>
          </p:cNvPicPr>
          <p:nvPr>
            <p:ph idx="1"/>
          </p:nvPr>
        </p:nvPicPr>
        <p:blipFill>
          <a:blip r:embed="rId1"/>
          <a:srcRect r="23208"/>
          <a:stretch>
            <a:fillRect/>
          </a:stretch>
        </p:blipFill>
        <p:spPr>
          <a:xfrm>
            <a:off x="7303135" y="2646045"/>
            <a:ext cx="3879215" cy="3422015"/>
          </a:xfrm>
          <a:prstGeom prst="rect">
            <a:avLst/>
          </a:prstGeom>
        </p:spPr>
      </p:pic>
      <p:sp>
        <p:nvSpPr>
          <p:cNvPr id="7" name="内容占位符 2"/>
          <p:cNvSpPr>
            <a:spLocks noGrp="1"/>
          </p:cNvSpPr>
          <p:nvPr/>
        </p:nvSpPr>
        <p:spPr>
          <a:xfrm>
            <a:off x="608330" y="1490345"/>
            <a:ext cx="11273155" cy="4759325"/>
          </a:xfrm>
          <a:prstGeom prst="rect">
            <a:avLst/>
          </a:prstGeom>
        </p:spPr>
        <p:txBody>
          <a:bodyPr vert="horz" lIns="90000" tIns="46800" rIns="90000" bIns="46800" rtlCol="0">
            <a:normAutofit lnSpcReduction="2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想要在HTML中加载百度地图，使用js形式，先去申请个秘钥&lt;script type="text/javascript" src="http://api.map.baidu.com/api?key=&amp;v=1.1&amp;services=true"&gt;&lt;/script&gt;</a:t>
            </a:r>
            <a:endParaRPr lang="zh-CN" altLang="en-US"/>
          </a:p>
          <a:p>
            <a:r>
              <a:rPr lang="zh-CN" altLang="en-US"/>
              <a:t>创建一个map地图实例，放进div中：</a:t>
            </a:r>
            <a:endParaRPr lang="zh-CN" altLang="en-US"/>
          </a:p>
          <a:p>
            <a:r>
              <a:rPr lang="zh-CN" altLang="en-US"/>
              <a:t>&lt;div id="example"&gt;</a:t>
            </a:r>
            <a:endParaRPr lang="zh-CN" altLang="en-US"/>
          </a:p>
          <a:p>
            <a:r>
              <a:rPr lang="zh-CN" altLang="en-US"/>
              <a:t>var map1=new Bmap.map("example");</a:t>
            </a:r>
            <a:endParaRPr lang="zh-CN" altLang="en-US"/>
          </a:p>
          <a:p>
            <a:r>
              <a:rPr lang="zh-CN" altLang="en-US"/>
              <a:t>创建地图起始点和显示级别(此例地图放大级别是11）:</a:t>
            </a:r>
            <a:endParaRPr lang="zh-CN" altLang="en-US"/>
          </a:p>
          <a:p>
            <a:r>
              <a:rPr lang="zh-CN" altLang="en-US"/>
              <a:t>map1.centerAndZoom(new  Bmap.point(120,30),11)</a:t>
            </a:r>
            <a:endParaRPr lang="zh-CN" altLang="en-US"/>
          </a:p>
          <a:p>
            <a:r>
              <a:rPr lang="zh-CN" altLang="en-US"/>
              <a:t>定位当前城市</a:t>
            </a:r>
            <a:endParaRPr lang="zh-CN" altLang="en-US"/>
          </a:p>
          <a:p>
            <a:r>
              <a:rPr lang="zh-CN" altLang="en-US"/>
              <a:t>对地图拖拽，缩放等进行配置，直接调用内置api：</a:t>
            </a:r>
            <a:endParaRPr lang="zh-CN" altLang="en-US"/>
          </a:p>
          <a:p>
            <a:endParaRPr lang="zh-CN" altLang="en-US"/>
          </a:p>
        </p:txBody>
      </p:sp>
    </p:spTree>
    <p:custDataLst>
      <p:tags r:id="rId2"/>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13.表单(Forms)</a:t>
            </a:r>
            <a:endParaRPr lang="zh-CN" altLang="en-US"/>
          </a:p>
        </p:txBody>
      </p:sp>
      <p:pic>
        <p:nvPicPr>
          <p:cNvPr id="21" name="图片 2"/>
          <p:cNvPicPr>
            <a:picLocks noChangeAspect="1"/>
          </p:cNvPicPr>
          <p:nvPr>
            <p:ph idx="1"/>
          </p:nvPr>
        </p:nvPicPr>
        <p:blipFill>
          <a:blip r:embed="rId1"/>
          <a:stretch>
            <a:fillRect/>
          </a:stretch>
        </p:blipFill>
        <p:spPr>
          <a:xfrm>
            <a:off x="653415" y="3035300"/>
            <a:ext cx="10878185" cy="3423920"/>
          </a:xfrm>
          <a:prstGeom prst="rect">
            <a:avLst/>
          </a:prstGeom>
          <a:noFill/>
          <a:ln>
            <a:noFill/>
          </a:ln>
        </p:spPr>
      </p:pic>
      <p:sp>
        <p:nvSpPr>
          <p:cNvPr id="7" name="内容占位符 2"/>
          <p:cNvSpPr>
            <a:spLocks noGrp="1"/>
          </p:cNvSpPr>
          <p:nvPr/>
        </p:nvSpPr>
        <p:spPr>
          <a:xfrm>
            <a:off x="608330" y="1490345"/>
            <a:ext cx="11273155" cy="4759325"/>
          </a:xfrm>
          <a:prstGeom prst="rect">
            <a:avLst/>
          </a:prstGeom>
        </p:spPr>
        <p:txBody>
          <a:bodyPr vert="horz" lIns="90000" tIns="46800" rIns="90000" bIns="46800" rtlCol="0">
            <a:normAutofit lnSpcReduction="20000"/>
          </a:bodyPr>
          <a:lst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a:t>https://getbootstrap.com/docs/4.0/components/forms/ </a:t>
            </a:r>
            <a:endParaRPr lang="zh-CN" altLang="en-US"/>
          </a:p>
          <a:p>
            <a:r>
              <a:rPr lang="zh-CN" altLang="en-US"/>
              <a:t>确保在输入框上使用正确的 type 属性。（email 用于电子邮件地址或 number 用于数字录入) 从而利用较新的录 入控制，包括诸如电子邮件验证、号码选择等。</a:t>
            </a:r>
            <a:endParaRPr lang="zh-CN" altLang="en-US"/>
          </a:p>
        </p:txBody>
      </p:sp>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sym typeface="+mn-ea"/>
              </a:rPr>
              <a:t>底部（footer）</a:t>
            </a:r>
            <a:br>
              <a:rPr lang="zh-CN" altLang="en-US"/>
            </a:br>
            <a:endParaRPr lang="zh-CN" altLang="en-US"/>
          </a:p>
        </p:txBody>
      </p:sp>
      <p:sp>
        <p:nvSpPr>
          <p:cNvPr id="3" name="内容占位符 2"/>
          <p:cNvSpPr>
            <a:spLocks noGrp="1"/>
          </p:cNvSpPr>
          <p:nvPr>
            <p:ph idx="1"/>
          </p:nvPr>
        </p:nvSpPr>
        <p:spPr/>
        <p:txBody>
          <a:bodyPr/>
          <a:p>
            <a:r>
              <a:rPr lang="zh-CN" altLang="en-US"/>
              <a:t>整个放在&lt;footer&gt;标签中，使用了(Containers)</a:t>
            </a:r>
            <a:endParaRPr lang="zh-CN" altLang="en-US"/>
          </a:p>
          <a:p>
            <a:r>
              <a:rPr lang="zh-CN" altLang="en-US"/>
              <a:t>分为了四列。包含的内容分别是关于我们、您的账户、客户服务、分类等</a:t>
            </a:r>
            <a:endParaRPr lang="zh-CN" altLang="en-US"/>
          </a:p>
        </p:txBody>
      </p:sp>
      <p:pic>
        <p:nvPicPr>
          <p:cNvPr id="4" name="图片 3"/>
          <p:cNvPicPr>
            <a:picLocks noChangeAspect="1"/>
          </p:cNvPicPr>
          <p:nvPr/>
        </p:nvPicPr>
        <p:blipFill>
          <a:blip r:embed="rId1"/>
          <a:stretch>
            <a:fillRect/>
          </a:stretch>
        </p:blipFill>
        <p:spPr>
          <a:xfrm>
            <a:off x="464185" y="2755265"/>
            <a:ext cx="11273790" cy="3169920"/>
          </a:xfrm>
          <a:prstGeom prst="rect">
            <a:avLst/>
          </a:prstGeom>
        </p:spPr>
      </p:pic>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sym typeface="+mn-ea"/>
              </a:rPr>
              <a:t>首页图片展示</a:t>
            </a:r>
            <a:br>
              <a:rPr lang="zh-CN" altLang="en-US"/>
            </a:br>
            <a:endParaRPr lang="zh-CN" altLang="en-US"/>
          </a:p>
        </p:txBody>
      </p:sp>
      <p:pic>
        <p:nvPicPr>
          <p:cNvPr id="4" name="内容占位符 3"/>
          <p:cNvPicPr>
            <a:picLocks noChangeAspect="1"/>
          </p:cNvPicPr>
          <p:nvPr>
            <p:ph idx="1"/>
          </p:nvPr>
        </p:nvPicPr>
        <p:blipFill>
          <a:blip r:embed="rId1"/>
          <a:stretch>
            <a:fillRect/>
          </a:stretch>
        </p:blipFill>
        <p:spPr>
          <a:xfrm>
            <a:off x="608330" y="1145540"/>
            <a:ext cx="10953750" cy="5581015"/>
          </a:xfrm>
          <a:prstGeom prst="rect">
            <a:avLst/>
          </a:prstGeom>
        </p:spPr>
      </p:pic>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响应式图片展示</a:t>
            </a:r>
            <a:endParaRPr lang="zh-CN" altLang="en-US"/>
          </a:p>
        </p:txBody>
      </p:sp>
      <p:pic>
        <p:nvPicPr>
          <p:cNvPr id="4" name="内容占位符 3"/>
          <p:cNvPicPr>
            <a:picLocks noChangeAspect="1"/>
          </p:cNvPicPr>
          <p:nvPr>
            <p:ph idx="1"/>
          </p:nvPr>
        </p:nvPicPr>
        <p:blipFill>
          <a:blip r:embed="rId1"/>
          <a:stretch>
            <a:fillRect/>
          </a:stretch>
        </p:blipFill>
        <p:spPr>
          <a:xfrm>
            <a:off x="664210" y="1744345"/>
            <a:ext cx="10856595" cy="4759325"/>
          </a:xfrm>
          <a:prstGeom prst="rect">
            <a:avLst/>
          </a:prstGeom>
        </p:spPr>
      </p:pic>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响应式图片</a:t>
            </a:r>
            <a:r>
              <a:rPr lang="zh-CN" altLang="en-US"/>
              <a:t>展示</a:t>
            </a:r>
            <a:endParaRPr lang="zh-CN" altLang="en-US"/>
          </a:p>
        </p:txBody>
      </p:sp>
      <p:pic>
        <p:nvPicPr>
          <p:cNvPr id="6" name="内容占位符 5"/>
          <p:cNvPicPr>
            <a:picLocks noChangeAspect="1"/>
          </p:cNvPicPr>
          <p:nvPr>
            <p:ph idx="1"/>
          </p:nvPr>
        </p:nvPicPr>
        <p:blipFill>
          <a:blip r:embed="rId1"/>
          <a:stretch>
            <a:fillRect/>
          </a:stretch>
        </p:blipFill>
        <p:spPr>
          <a:xfrm>
            <a:off x="676275" y="1490345"/>
            <a:ext cx="11182985" cy="4759325"/>
          </a:xfrm>
          <a:prstGeom prst="rect">
            <a:avLst/>
          </a:prstGeom>
        </p:spPr>
      </p:pic>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sym typeface="+mn-ea"/>
              </a:rPr>
              <a:t>后台</a:t>
            </a:r>
            <a:r>
              <a:rPr lang="zh-CN" altLang="en-US">
                <a:sym typeface="+mn-ea"/>
              </a:rPr>
              <a:t>页面展示</a:t>
            </a:r>
            <a:br>
              <a:rPr lang="zh-CN" altLang="en-US"/>
            </a:br>
            <a:endParaRPr lang="zh-CN" altLang="en-US"/>
          </a:p>
        </p:txBody>
      </p:sp>
      <p:pic>
        <p:nvPicPr>
          <p:cNvPr id="5" name="内容占位符 4"/>
          <p:cNvPicPr>
            <a:picLocks noChangeAspect="1"/>
          </p:cNvPicPr>
          <p:nvPr>
            <p:ph idx="1"/>
          </p:nvPr>
        </p:nvPicPr>
        <p:blipFill>
          <a:blip r:embed="rId1"/>
          <a:stretch>
            <a:fillRect/>
          </a:stretch>
        </p:blipFill>
        <p:spPr>
          <a:xfrm>
            <a:off x="362585" y="1053465"/>
            <a:ext cx="11459845" cy="5530215"/>
          </a:xfrm>
          <a:prstGeom prst="rect">
            <a:avLst/>
          </a:prstGeom>
        </p:spPr>
      </p:pic>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设计理念</a:t>
            </a:r>
            <a:endParaRPr lang="zh-CN" altLang="en-US"/>
          </a:p>
        </p:txBody>
      </p:sp>
      <p:sp>
        <p:nvSpPr>
          <p:cNvPr id="3" name="内容占位符 2"/>
          <p:cNvSpPr>
            <a:spLocks noGrp="1"/>
          </p:cNvSpPr>
          <p:nvPr>
            <p:ph idx="1"/>
          </p:nvPr>
        </p:nvSpPr>
        <p:spPr/>
        <p:txBody>
          <a:bodyPr>
            <a:normAutofit lnSpcReduction="10000"/>
          </a:bodyPr>
          <a:p>
            <a:pPr>
              <a:lnSpc>
                <a:spcPct val="200000"/>
              </a:lnSpc>
            </a:pPr>
            <a:r>
              <a:rPr lang="zh-CN" altLang="en-US"/>
              <a:t>在如今移动设备用户的数量多于PC端的时代,传统的企业网站在移动端展示时往往会出现各种问题,这会影响用户的体验和对企业的印象。在这种情况下更多企业愿意把其官网开发成响应式网站以让官网在不同尺寸的设备上都有良好的展现,从而满足了企业对官网的跨平台、多设备需求,响应式网站因此变得广泛流行</a:t>
            </a:r>
            <a:endParaRPr lang="zh-CN" altLang="en-US"/>
          </a:p>
          <a:p>
            <a:pPr>
              <a:lnSpc>
                <a:spcPct val="200000"/>
              </a:lnSpc>
            </a:pPr>
            <a:r>
              <a:rPr lang="zh-CN" altLang="en-US"/>
              <a:t>现在国内外有很多优秀的响应式前端框架,本硏究运用了开发人员容易上手的Bootstrap框架,因为用它能高效率、低成本地开发有特色的响应式网站</a:t>
            </a:r>
            <a:endParaRPr lang="zh-CN" altLang="en-US"/>
          </a:p>
          <a:p>
            <a:pPr>
              <a:lnSpc>
                <a:spcPct val="200000"/>
              </a:lnSpc>
            </a:pPr>
            <a:r>
              <a:rPr lang="zh-CN" altLang="en-US"/>
              <a:t>本文的主要工作有运用 Bootstrap框架、HTM5等相关技术开发响应式网站,对网站的CSS部分进行高效开发,总结开发过程中在性能方面可以优化的点以及常见问题的解决方法</a:t>
            </a:r>
            <a:endParaRPr lang="zh-CN" altLang="en-US"/>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sym typeface="+mn-ea"/>
              </a:rPr>
              <a:t>容器（Container)</a:t>
            </a:r>
            <a:endParaRPr lang="zh-CN" altLang="en-US"/>
          </a:p>
        </p:txBody>
      </p:sp>
      <p:sp>
        <p:nvSpPr>
          <p:cNvPr id="3" name="内容占位符 2"/>
          <p:cNvSpPr>
            <a:spLocks noGrp="1"/>
          </p:cNvSpPr>
          <p:nvPr>
            <p:ph idx="1"/>
          </p:nvPr>
        </p:nvSpPr>
        <p:spPr/>
        <p:txBody>
          <a:bodyPr/>
          <a:p>
            <a:r>
              <a:rPr lang="zh-CN" altLang="en-US"/>
              <a:t>https://getbootstrap.com/docs/4.0/layout/overview/#containers </a:t>
            </a:r>
            <a:endParaRPr lang="zh-CN" altLang="en-US"/>
          </a:p>
          <a:p>
            <a:endParaRPr lang="zh-CN" altLang="en-US"/>
          </a:p>
        </p:txBody>
      </p:sp>
      <p:pic>
        <p:nvPicPr>
          <p:cNvPr id="6" name="图片 6"/>
          <p:cNvPicPr>
            <a:picLocks noChangeAspect="1"/>
          </p:cNvPicPr>
          <p:nvPr/>
        </p:nvPicPr>
        <p:blipFill>
          <a:blip r:embed="rId1"/>
          <a:stretch>
            <a:fillRect/>
          </a:stretch>
        </p:blipFill>
        <p:spPr>
          <a:xfrm>
            <a:off x="1058545" y="2962910"/>
            <a:ext cx="9521825" cy="3352165"/>
          </a:xfrm>
          <a:prstGeom prst="rect">
            <a:avLst/>
          </a:prstGeom>
          <a:noFill/>
          <a:ln>
            <a:noFill/>
          </a:ln>
        </p:spPr>
      </p:pic>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720160" y="354400"/>
            <a:ext cx="10969200" cy="705600"/>
          </a:xfrm>
        </p:spPr>
        <p:txBody>
          <a:bodyPr/>
          <a:p>
            <a:r>
              <a:rPr lang="zh-CN" altLang="en-US"/>
              <a:t>头部导航栏按钮</a:t>
            </a:r>
            <a:endParaRPr lang="zh-CN" altLang="en-US"/>
          </a:p>
        </p:txBody>
      </p:sp>
      <p:sp>
        <p:nvSpPr>
          <p:cNvPr id="3" name="内容占位符 2"/>
          <p:cNvSpPr>
            <a:spLocks noGrp="1"/>
          </p:cNvSpPr>
          <p:nvPr>
            <p:ph idx="1"/>
          </p:nvPr>
        </p:nvSpPr>
        <p:spPr>
          <a:xfrm>
            <a:off x="607695" y="1171575"/>
            <a:ext cx="11193145" cy="3380740"/>
          </a:xfrm>
        </p:spPr>
        <p:txBody>
          <a:bodyPr>
            <a:normAutofit lnSpcReduction="10000"/>
          </a:bodyPr>
          <a:p>
            <a:pPr>
              <a:lnSpc>
                <a:spcPct val="100000"/>
              </a:lnSpc>
            </a:pPr>
            <a:r>
              <a:rPr lang="zh-CN" altLang="en-US"/>
              <a:t>top-nav 提供完整的高和轻便的导航（包括对下拉菜单的支持）。</a:t>
            </a:r>
            <a:endParaRPr lang="zh-CN" altLang="en-US"/>
          </a:p>
          <a:p>
            <a:pPr>
              <a:lnSpc>
                <a:spcPct val="100000"/>
              </a:lnSpc>
            </a:pPr>
            <a:r>
              <a:rPr lang="zh-CN" altLang="en-US"/>
              <a:t> .mepanel 用於我們的折疊插件和其他 navigation toggling 行为，当鼠标移动到对应的item就会自动展开</a:t>
            </a:r>
            <a:endParaRPr lang="zh-CN" altLang="en-US"/>
          </a:p>
          <a:p>
            <a:pPr>
              <a:lnSpc>
                <a:spcPct val="100000"/>
              </a:lnSpc>
            </a:pPr>
            <a:r>
              <a:rPr lang="zh-CN" altLang="en-US"/>
              <a:t> .col1 me-one形成三列分别是店铺、潮流区域和热门品牌。</a:t>
            </a:r>
            <a:endParaRPr lang="zh-CN" altLang="en-US"/>
          </a:p>
          <a:p>
            <a:pPr>
              <a:lnSpc>
                <a:spcPct val="100000"/>
              </a:lnSpc>
            </a:pPr>
            <a:r>
              <a:rPr lang="zh-CN" altLang="en-US"/>
              <a:t>通过点击事件来转跳到产品介绍页面</a:t>
            </a:r>
            <a:endParaRPr lang="zh-CN" altLang="en-US"/>
          </a:p>
        </p:txBody>
      </p:sp>
      <p:pic>
        <p:nvPicPr>
          <p:cNvPr id="5" name="图片 4"/>
          <p:cNvPicPr>
            <a:picLocks noChangeAspect="1"/>
          </p:cNvPicPr>
          <p:nvPr/>
        </p:nvPicPr>
        <p:blipFill>
          <a:blip r:embed="rId1"/>
          <a:srcRect b="28802"/>
          <a:stretch>
            <a:fillRect/>
          </a:stretch>
        </p:blipFill>
        <p:spPr>
          <a:xfrm>
            <a:off x="607695" y="3187700"/>
            <a:ext cx="10908665" cy="3201035"/>
          </a:xfrm>
          <a:prstGeom prst="rect">
            <a:avLst/>
          </a:prstGeom>
        </p:spPr>
      </p:pic>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08330" y="861695"/>
            <a:ext cx="10968990" cy="5387975"/>
          </a:xfrm>
        </p:spPr>
        <p:txBody>
          <a:bodyPr/>
          <a:p>
            <a:r>
              <a:rPr lang="zh-CN" altLang="en-US" sz="2000" b="1"/>
              <a:t>.隐藏头部</a:t>
            </a:r>
            <a:r>
              <a:rPr lang="zh-CN" altLang="en-US" sz="2000" b="1">
                <a:sym typeface="+mn-ea"/>
              </a:rPr>
              <a:t>导航列内容</a:t>
            </a:r>
            <a:endParaRPr lang="zh-CN" altLang="en-US" sz="2000" b="1">
              <a:sym typeface="+mn-ea"/>
            </a:endParaRPr>
          </a:p>
          <a:p>
            <a:endParaRPr lang="zh-CN" altLang="en-US"/>
          </a:p>
          <a:p>
            <a:endParaRPr lang="zh-CN" altLang="en-US"/>
          </a:p>
          <a:p>
            <a:endParaRPr lang="zh-CN" altLang="en-US"/>
          </a:p>
          <a:p>
            <a:endParaRPr lang="zh-CN" altLang="en-US"/>
          </a:p>
          <a:p>
            <a:endParaRPr lang="zh-CN" altLang="en-US"/>
          </a:p>
          <a:p>
            <a:endParaRPr lang="zh-CN" altLang="en-US">
              <a:sym typeface="+mn-ea"/>
            </a:endParaRPr>
          </a:p>
          <a:p>
            <a:endParaRPr lang="zh-CN" altLang="en-US"/>
          </a:p>
        </p:txBody>
      </p:sp>
      <p:pic>
        <p:nvPicPr>
          <p:cNvPr id="7" name="图片 7"/>
          <p:cNvPicPr>
            <a:picLocks noChangeAspect="1"/>
          </p:cNvPicPr>
          <p:nvPr/>
        </p:nvPicPr>
        <p:blipFill>
          <a:blip r:embed="rId1"/>
          <a:stretch>
            <a:fillRect/>
          </a:stretch>
        </p:blipFill>
        <p:spPr>
          <a:xfrm>
            <a:off x="676275" y="1409065"/>
            <a:ext cx="10145395" cy="1263650"/>
          </a:xfrm>
          <a:prstGeom prst="rect">
            <a:avLst/>
          </a:prstGeom>
          <a:noFill/>
          <a:ln>
            <a:noFill/>
          </a:ln>
        </p:spPr>
      </p:pic>
      <p:pic>
        <p:nvPicPr>
          <p:cNvPr id="8" name="图片 7"/>
          <p:cNvPicPr>
            <a:picLocks noChangeAspect="1"/>
          </p:cNvPicPr>
          <p:nvPr/>
        </p:nvPicPr>
        <p:blipFill>
          <a:blip r:embed="rId2"/>
          <a:stretch>
            <a:fillRect/>
          </a:stretch>
        </p:blipFill>
        <p:spPr>
          <a:xfrm>
            <a:off x="676275" y="2672715"/>
            <a:ext cx="10145395" cy="3949700"/>
          </a:xfrm>
          <a:prstGeom prst="rect">
            <a:avLst/>
          </a:prstGeom>
        </p:spPr>
      </p:pic>
    </p:spTree>
    <p:custDataLst>
      <p:tags r:id="rId3"/>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176_1*a*1"/>
  <p:tag name="KSO_WM_TEMPLATE_CATEGORY" val="custom"/>
  <p:tag name="KSO_WM_TEMPLATE_INDEX" val="20205176"/>
  <p:tag name="KSO_WM_UNIT_LAYERLEVEL" val="1"/>
  <p:tag name="KSO_WM_TAG_VERSION" val="1.0"/>
  <p:tag name="KSO_WM_BEAUTIFY_FLAG" val="#wm#"/>
</p:tagLst>
</file>

<file path=ppt/tags/tag64.xml><?xml version="1.0" encoding="utf-8"?>
<p:tagLst xmlns:p="http://schemas.openxmlformats.org/presentationml/2006/main">
  <p:tag name="KSO_WM_UNIT_ISCONTENTSTITLE" val="0"/>
  <p:tag name="KSO_WM_UNIT_ISNUMDGMTITLE" val="0"/>
  <p:tag name="KSO_WM_UNIT_PRESET_TEXT" val="单击输入您的封面副标题"/>
  <p:tag name="KSO_WM_UNIT_NOCLEAR" val="0"/>
  <p:tag name="KSO_WM_UNIT_SHOW_EDIT_AREA_INDICATION" val="1"/>
  <p:tag name="KSO_WM_UNIT_VALUE" val="111"/>
  <p:tag name="KSO_WM_UNIT_HIGHLIGHT" val="0"/>
  <p:tag name="KSO_WM_UNIT_COMPATIBLE" val="0"/>
  <p:tag name="KSO_WM_UNIT_DIAGRAM_ISNUMVISUAL" val="0"/>
  <p:tag name="KSO_WM_UNIT_DIAGRAM_ISREFERUNIT" val="0"/>
  <p:tag name="KSO_WM_UNIT_TYPE" val="b"/>
  <p:tag name="KSO_WM_UNIT_INDEX" val="1"/>
  <p:tag name="KSO_WM_UNIT_ID" val="custom20205176_1*b*1"/>
  <p:tag name="KSO_WM_TEMPLATE_CATEGORY" val="custom"/>
  <p:tag name="KSO_WM_TEMPLATE_INDEX" val="20205176"/>
  <p:tag name="KSO_WM_UNIT_LAYERLEVEL" val="1"/>
  <p:tag name="KSO_WM_TAG_VERSION" val="1.0"/>
  <p:tag name="KSO_WM_BEAUTIFY_FLAG" val="#wm#"/>
</p:tagLst>
</file>

<file path=ppt/tags/tag65.xml><?xml version="1.0" encoding="utf-8"?>
<p:tagLst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66.xml><?xml version="1.0" encoding="utf-8"?>
<p:tagLst xmlns:p="http://schemas.openxmlformats.org/presentationml/2006/main">
  <p:tag name="KSO_WM_BEAUTIFY_FLAG" val="#wm#"/>
  <p:tag name="KSO_WM_TEMPLATE_CATEGORY" val="custom"/>
  <p:tag name="KSO_WM_TEMPLATE_INDEX" val="20205176"/>
</p:tagLst>
</file>

<file path=ppt/tags/tag67.xml><?xml version="1.0" encoding="utf-8"?>
<p:tagLst xmlns:p="http://schemas.openxmlformats.org/presentationml/2006/main">
  <p:tag name="KSO_WM_BEAUTIFY_FLAG" val="#wm#"/>
  <p:tag name="KSO_WM_TEMPLATE_CATEGORY" val="custom"/>
  <p:tag name="KSO_WM_TEMPLATE_INDEX" val="20205176"/>
</p:tagLst>
</file>

<file path=ppt/tags/tag68.xml><?xml version="1.0" encoding="utf-8"?>
<p:tagLst xmlns:p="http://schemas.openxmlformats.org/presentationml/2006/main">
  <p:tag name="KSO_WM_BEAUTIFY_FLAG" val="#wm#"/>
  <p:tag name="KSO_WM_TEMPLATE_CATEGORY" val="custom"/>
  <p:tag name="KSO_WM_TEMPLATE_INDEX" val="20205176"/>
</p:tagLst>
</file>

<file path=ppt/tags/tag69.xml><?xml version="1.0" encoding="utf-8"?>
<p:tagLst xmlns:p="http://schemas.openxmlformats.org/presentationml/2006/main">
  <p:tag name="KSO_WM_BEAUTIFY_FLAG" val="#wm#"/>
  <p:tag name="KSO_WM_TEMPLATE_CATEGORY" val="custom"/>
  <p:tag name="KSO_WM_TEMPLATE_INDEX" val="20205176"/>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176"/>
</p:tagLst>
</file>

<file path=ppt/tags/tag71.xml><?xml version="1.0" encoding="utf-8"?>
<p:tagLst xmlns:p="http://schemas.openxmlformats.org/presentationml/2006/main">
  <p:tag name="KSO_WM_BEAUTIFY_FLAG" val="#wm#"/>
  <p:tag name="KSO_WM_TEMPLATE_CATEGORY" val="custom"/>
  <p:tag name="KSO_WM_TEMPLATE_INDEX" val="20205176"/>
</p:tagLst>
</file>

<file path=ppt/tags/tag72.xml><?xml version="1.0" encoding="utf-8"?>
<p:tagLst xmlns:p="http://schemas.openxmlformats.org/presentationml/2006/main">
  <p:tag name="KSO_WM_BEAUTIFY_FLAG" val="#wm#"/>
  <p:tag name="KSO_WM_TEMPLATE_CATEGORY" val="custom"/>
  <p:tag name="KSO_WM_TEMPLATE_INDEX" val="20205176"/>
</p:tagLst>
</file>

<file path=ppt/tags/tag73.xml><?xml version="1.0" encoding="utf-8"?>
<p:tagLst xmlns:p="http://schemas.openxmlformats.org/presentationml/2006/main">
  <p:tag name="KSO_WM_BEAUTIFY_FLAG" val="#wm#"/>
  <p:tag name="KSO_WM_TEMPLATE_CATEGORY" val="custom"/>
  <p:tag name="KSO_WM_TEMPLATE_INDEX" val="20205176"/>
</p:tagLst>
</file>

<file path=ppt/tags/tag74.xml><?xml version="1.0" encoding="utf-8"?>
<p:tagLst xmlns:p="http://schemas.openxmlformats.org/presentationml/2006/main">
  <p:tag name="KSO_WM_BEAUTIFY_FLAG" val="#wm#"/>
  <p:tag name="KSO_WM_TEMPLATE_CATEGORY" val="custom"/>
  <p:tag name="KSO_WM_TEMPLATE_INDEX" val="20205176"/>
</p:tagLst>
</file>

<file path=ppt/tags/tag75.xml><?xml version="1.0" encoding="utf-8"?>
<p:tagLst xmlns:p="http://schemas.openxmlformats.org/presentationml/2006/main">
  <p:tag name="KSO_WM_BEAUTIFY_FLAG" val="#wm#"/>
  <p:tag name="KSO_WM_TEMPLATE_CATEGORY" val="custom"/>
  <p:tag name="KSO_WM_TEMPLATE_INDEX" val="20205176"/>
</p:tagLst>
</file>

<file path=ppt/tags/tag76.xml><?xml version="1.0" encoding="utf-8"?>
<p:tagLst xmlns:p="http://schemas.openxmlformats.org/presentationml/2006/main">
  <p:tag name="KSO_WM_BEAUTIFY_FLAG" val="#wm#"/>
  <p:tag name="KSO_WM_TEMPLATE_CATEGORY" val="custom"/>
  <p:tag name="KSO_WM_TEMPLATE_INDEX" val="20205176"/>
</p:tagLst>
</file>

<file path=ppt/tags/tag77.xml><?xml version="1.0" encoding="utf-8"?>
<p:tagLst xmlns:p="http://schemas.openxmlformats.org/presentationml/2006/main">
  <p:tag name="KSO_WM_BEAUTIFY_FLAG" val="#wm#"/>
  <p:tag name="KSO_WM_TEMPLATE_CATEGORY" val="custom"/>
  <p:tag name="KSO_WM_TEMPLATE_INDEX" val="20205176"/>
</p:tagLst>
</file>

<file path=ppt/tags/tag78.xml><?xml version="1.0" encoding="utf-8"?>
<p:tagLst xmlns:p="http://schemas.openxmlformats.org/presentationml/2006/main">
  <p:tag name="KSO_WM_BEAUTIFY_FLAG" val="#wm#"/>
  <p:tag name="KSO_WM_TEMPLATE_CATEGORY" val="custom"/>
  <p:tag name="KSO_WM_TEMPLATE_INDEX" val="20205176"/>
</p:tagLst>
</file>

<file path=ppt/tags/tag79.xml><?xml version="1.0" encoding="utf-8"?>
<p:tagLst xmlns:p="http://schemas.openxmlformats.org/presentationml/2006/main">
  <p:tag name="KSO_WM_BEAUTIFY_FLAG" val="#wm#"/>
  <p:tag name="KSO_WM_TEMPLATE_CATEGORY" val="custom"/>
  <p:tag name="KSO_WM_TEMPLATE_INDEX" val="20205176"/>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wm#"/>
  <p:tag name="KSO_WM_TEMPLATE_CATEGORY" val="custom"/>
  <p:tag name="KSO_WM_TEMPLATE_INDEX" val="20205176"/>
</p:tagLst>
</file>

<file path=ppt/tags/tag81.xml><?xml version="1.0" encoding="utf-8"?>
<p:tagLst xmlns:p="http://schemas.openxmlformats.org/presentationml/2006/main">
  <p:tag name="KSO_WM_BEAUTIFY_FLAG" val="#wm#"/>
  <p:tag name="KSO_WM_TEMPLATE_CATEGORY" val="custom"/>
  <p:tag name="KSO_WM_TEMPLATE_INDEX" val="20205176"/>
</p:tagLst>
</file>

<file path=ppt/tags/tag82.xml><?xml version="1.0" encoding="utf-8"?>
<p:tagLst xmlns:p="http://schemas.openxmlformats.org/presentationml/2006/main">
  <p:tag name="KSO_WM_BEAUTIFY_FLAG" val="#wm#"/>
  <p:tag name="KSO_WM_TEMPLATE_CATEGORY" val="custom"/>
  <p:tag name="KSO_WM_TEMPLATE_INDEX" val="20205176"/>
</p:tagLst>
</file>

<file path=ppt/tags/tag83.xml><?xml version="1.0" encoding="utf-8"?>
<p:tagLst xmlns:p="http://schemas.openxmlformats.org/presentationml/2006/main">
  <p:tag name="KSO_WM_BEAUTIFY_FLAG" val="#wm#"/>
  <p:tag name="KSO_WM_TEMPLATE_CATEGORY" val="custom"/>
  <p:tag name="KSO_WM_TEMPLATE_INDEX" val="20205176"/>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2304</Words>
  <Application>WPS 演示</Application>
  <PresentationFormat>宽屏</PresentationFormat>
  <Paragraphs>111</Paragraphs>
  <Slides>19</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19</vt:i4>
      </vt:variant>
    </vt:vector>
  </HeadingPairs>
  <TitlesOfParts>
    <vt:vector size="27" baseType="lpstr">
      <vt:lpstr>Arial</vt:lpstr>
      <vt:lpstr>宋体</vt:lpstr>
      <vt:lpstr>Wingdings</vt:lpstr>
      <vt:lpstr>微软雅黑</vt:lpstr>
      <vt:lpstr>Wingdings</vt:lpstr>
      <vt:lpstr>Arial Unicode MS</vt:lpstr>
      <vt:lpstr>Calibri</vt:lpstr>
      <vt:lpstr>Office 主题​​</vt:lpstr>
      <vt:lpstr>响应式网页制作</vt:lpstr>
      <vt:lpstr>响应式图片展示 </vt:lpstr>
      <vt:lpstr>响应式图片展示</vt:lpstr>
      <vt:lpstr>响应式图片展示</vt:lpstr>
      <vt:lpstr>响应式图片展示 </vt:lpstr>
      <vt:lpstr>设计理念</vt:lpstr>
      <vt:lpstr>容器（Container)</vt:lpstr>
      <vt:lpstr>头部导航栏按钮</vt:lpstr>
      <vt:lpstr>PowerPoint 演示文稿</vt:lpstr>
      <vt:lpstr>导航栏 Navbar </vt:lpstr>
      <vt:lpstr>轮播图（Carousel)  </vt:lpstr>
      <vt:lpstr>栅格系统</vt:lpstr>
      <vt:lpstr>card 卡片组件（样式） </vt:lpstr>
      <vt:lpstr>面包屑（Breadcrumb）</vt:lpstr>
      <vt:lpstr>图标 Font Awesome</vt:lpstr>
      <vt:lpstr>PowerPoint 演示文稿</vt:lpstr>
      <vt:lpstr>12.地图（map）</vt:lpstr>
      <vt:lpstr>13.表单(Forms)</vt:lpstr>
      <vt:lpstr>底部（footer）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gaoshengliang</cp:lastModifiedBy>
  <cp:revision>173</cp:revision>
  <dcterms:created xsi:type="dcterms:W3CDTF">2019-06-19T02:08:00Z</dcterms:created>
  <dcterms:modified xsi:type="dcterms:W3CDTF">2021-06-24T12:02:29Z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2052-11.1.0.10578</vt:lpwstr>
  </property>
  <property fmtid="{D5CDD505-2E9C-101B-9397-08002B2CF9AE}" pid="3" name="ICV">
    <vt:lpwstr>913B993FEAD74399A5D0F5EA9352131C</vt:lpwstr>
  </property>
</Properties>
</file>